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_rels/presentation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9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1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52552BAC-3E3D-4F38-BC30-CC7D90D0528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084A1C30-D106-4DBA-A38A-BCE06E7F902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B3688069-E541-414D-8E2E-90845AEC7E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F352259A-E612-47BC-8693-D76B1F43216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40C72647-04DD-4688-A154-4DE2C2EAA1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66B0851A-9E19-4FA0-8F62-32BFBD24DB0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17939F17-7F49-4A34-8EF1-213B19C6538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71832BD5-3A46-4994-AF34-7E34603CB05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E49D19A0-9B80-4FC7-A3DA-53BF5E84A8D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198BCE94-E1FA-4D49-8EE3-8AC3012CDD1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02F63816-AAD0-4D8C-A451-A4383FE3087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CAFE07FA-989B-4ABA-8F2F-E7843A061E9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F91D454A-D0B3-43A4-A790-07813EF0A71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C2ABEF92-66AE-46F5-A046-90EE334A4E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3F3232FF-1D29-4E9C-BA51-CD195EB2C5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6179CF7E-2A8B-43DB-B970-BE25949A5A9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D8B07C30-82E2-4CD5-BF65-36C34676717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0B9A8CA0-FD3A-4529-A3F5-1EE3E100763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324E5025-64A7-49F8-A577-3209DBC9CED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C6DA4AD1-8623-4C35-B035-775A3AED231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03E9734C-ED2B-4D4F-8E58-86F95ECCB0E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1532DC0D-F4F1-4CB9-A917-673946F1AB8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85AF22D3-650B-41FF-85D2-A571CB68BEE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3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4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9B1E48EC-0669-4B7C-933C-AFE478A4B2A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814ADA7F-F93F-4544-9040-68533F36169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968D9207-660F-4A20-94B5-0757285D8D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195A6198-09ED-43C3-9165-4AD0882D23E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7D007C60-6A1A-44E3-B078-4844BB088C2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77F5EEFD-7610-4ED3-AB27-35B7653779B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E419AE72-1835-4046-9FAA-F4E590C34AE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2C3F23F0-D13B-45A2-915D-928C70F4FBD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5490E93B-2BD7-4608-B266-FF5174488BA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2FDE7AAD-C2CD-49BA-945E-262DF255490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9BF979CF-3705-46E3-8C04-7F7A25BA4CB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9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07175A83-E1A9-4379-A0FC-EA3D196C50A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5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6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D13135F5-33C0-4AD0-9A4E-B584E93F592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84c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Google Shape;10;p1" hidden="1"/>
          <p:cNvSpPr/>
          <p:nvPr/>
        </p:nvSpPr>
        <p:spPr>
          <a:xfrm>
            <a:off x="8624160" y="0"/>
            <a:ext cx="524880" cy="6857280"/>
          </a:xfrm>
          <a:prstGeom prst="rect">
            <a:avLst/>
          </a:prstGeom>
          <a:solidFill>
            <a:srgbClr val="a7a19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Google Shape;19;p2"/>
          <p:cNvSpPr/>
          <p:nvPr/>
        </p:nvSpPr>
        <p:spPr>
          <a:xfrm>
            <a:off x="0" y="0"/>
            <a:ext cx="342360" cy="6857280"/>
          </a:xfrm>
          <a:prstGeom prst="rect">
            <a:avLst/>
          </a:prstGeom>
          <a:solidFill>
            <a:srgbClr val="19b2a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946440" y="758880"/>
            <a:ext cx="7063200" cy="404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 rot="5400000">
            <a:off x="6351120" y="2629440"/>
            <a:ext cx="5060160" cy="26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>
          <a:xfrm rot="5400000">
            <a:off x="8399160" y="5642640"/>
            <a:ext cx="964440" cy="26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37;p5"/>
          <p:cNvSpPr/>
          <p:nvPr/>
        </p:nvSpPr>
        <p:spPr>
          <a:xfrm>
            <a:off x="0" y="0"/>
            <a:ext cx="342360" cy="6857280"/>
          </a:xfrm>
          <a:prstGeom prst="rect">
            <a:avLst/>
          </a:prstGeom>
          <a:solidFill>
            <a:srgbClr val="19b2a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PlaceHolder 1"/>
          <p:cNvSpPr>
            <a:spLocks noGrp="1"/>
          </p:cNvSpPr>
          <p:nvPr>
            <p:ph type="ftr" idx="3"/>
          </p:nvPr>
        </p:nvSpPr>
        <p:spPr>
          <a:xfrm rot="5400000">
            <a:off x="6351120" y="2629440"/>
            <a:ext cx="5060160" cy="26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ldNum" idx="4"/>
          </p:nvPr>
        </p:nvSpPr>
        <p:spPr>
          <a:xfrm>
            <a:off x="8624160" y="6260400"/>
            <a:ext cx="501840" cy="592920"/>
          </a:xfrm>
          <a:prstGeom prst="rect">
            <a:avLst/>
          </a:prstGeom>
          <a:noFill/>
          <a:ln w="0">
            <a:noFill/>
          </a:ln>
        </p:spPr>
        <p:txBody>
          <a:bodyPr lIns="27360" rIns="2736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fr-FR" sz="1400" spc="-1" strike="noStrike">
                <a:solidFill>
                  <a:srgbClr val="8e8e93"/>
                </a:solidFill>
                <a:latin typeface="Century Schoolbook"/>
                <a:ea typeface="Century Schoolbook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fld id="{1E5AC7E5-6A45-4ED4-B7CF-CBF07E434683}" type="slidenum">
              <a:rPr b="0" lang="fr-FR" sz="1400" spc="-1" strike="noStrike">
                <a:solidFill>
                  <a:srgbClr val="8e8e93"/>
                </a:solidFill>
                <a:latin typeface="Century Schoolbook"/>
                <a:ea typeface="Century Schoolbook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dt" idx="5"/>
          </p:nvPr>
        </p:nvSpPr>
        <p:spPr>
          <a:xfrm rot="5400000">
            <a:off x="8399160" y="5642640"/>
            <a:ext cx="964440" cy="26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ftr" idx="6"/>
          </p:nvPr>
        </p:nvSpPr>
        <p:spPr>
          <a:xfrm rot="5400000">
            <a:off x="6351120" y="2629440"/>
            <a:ext cx="5060160" cy="26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ldNum" idx="7"/>
          </p:nvPr>
        </p:nvSpPr>
        <p:spPr>
          <a:xfrm>
            <a:off x="8624160" y="6260400"/>
            <a:ext cx="501840" cy="592920"/>
          </a:xfrm>
          <a:prstGeom prst="rect">
            <a:avLst/>
          </a:prstGeom>
          <a:noFill/>
          <a:ln w="0">
            <a:noFill/>
          </a:ln>
        </p:spPr>
        <p:txBody>
          <a:bodyPr lIns="27360" rIns="2736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fr-FR" sz="1400" spc="-1" strike="noStrike">
                <a:solidFill>
                  <a:srgbClr val="8e8e93"/>
                </a:solidFill>
                <a:latin typeface="Century Schoolbook"/>
                <a:ea typeface="Century Schoolbook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fld id="{46D513B3-7CB5-4AB5-BEE4-B649E80273FF}" type="slidenum">
              <a:rPr b="0" lang="fr-FR" sz="1400" spc="-1" strike="noStrike">
                <a:solidFill>
                  <a:srgbClr val="8e8e93"/>
                </a:solidFill>
                <a:latin typeface="Century Schoolbook"/>
                <a:ea typeface="Century Schoolbook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dt" idx="8"/>
          </p:nvPr>
        </p:nvSpPr>
        <p:spPr>
          <a:xfrm rot="5400000">
            <a:off x="8399160" y="5642640"/>
            <a:ext cx="964440" cy="26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37;p5"/>
          <p:cNvSpPr/>
          <p:nvPr/>
        </p:nvSpPr>
        <p:spPr>
          <a:xfrm>
            <a:off x="0" y="0"/>
            <a:ext cx="342360" cy="6857280"/>
          </a:xfrm>
          <a:prstGeom prst="rect">
            <a:avLst/>
          </a:prstGeom>
          <a:solidFill>
            <a:srgbClr val="19b2a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6" name="PlaceHolder 1"/>
          <p:cNvSpPr>
            <a:spLocks noGrp="1"/>
          </p:cNvSpPr>
          <p:nvPr>
            <p:ph type="ftr" idx="9"/>
          </p:nvPr>
        </p:nvSpPr>
        <p:spPr>
          <a:xfrm rot="5400000">
            <a:off x="6351120" y="2629440"/>
            <a:ext cx="5060160" cy="26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sldNum" idx="10"/>
          </p:nvPr>
        </p:nvSpPr>
        <p:spPr>
          <a:xfrm>
            <a:off x="8624160" y="6260400"/>
            <a:ext cx="501840" cy="592920"/>
          </a:xfrm>
          <a:prstGeom prst="rect">
            <a:avLst/>
          </a:prstGeom>
          <a:noFill/>
          <a:ln w="0">
            <a:noFill/>
          </a:ln>
        </p:spPr>
        <p:txBody>
          <a:bodyPr lIns="27360" rIns="2736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fr-FR" sz="1400" spc="-1" strike="noStrike">
                <a:solidFill>
                  <a:srgbClr val="8e8e93"/>
                </a:solidFill>
                <a:latin typeface="Century Schoolbook"/>
                <a:ea typeface="Century Schoolbook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fld id="{1C6A1FA9-8B48-4BF6-B781-2B306BA60858}" type="slidenum">
              <a:rPr b="0" lang="fr-FR" sz="1400" spc="-1" strike="noStrike">
                <a:solidFill>
                  <a:srgbClr val="8e8e93"/>
                </a:solidFill>
                <a:latin typeface="Century Schoolbook"/>
                <a:ea typeface="Century Schoolbook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dt" idx="11"/>
          </p:nvPr>
        </p:nvSpPr>
        <p:spPr>
          <a:xfrm rot="5400000">
            <a:off x="8399160" y="5642640"/>
            <a:ext cx="964440" cy="26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84c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554400" y="1311840"/>
            <a:ext cx="8384760" cy="404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>
              <a:lnSpc>
                <a:spcPct val="85000"/>
              </a:lnSpc>
              <a:buNone/>
              <a:tabLst>
                <a:tab algn="l" pos="0"/>
              </a:tabLst>
            </a:pPr>
            <a:r>
              <a:rPr b="0" lang="fr-FR" sz="4400" spc="-1" strike="noStrike">
                <a:solidFill>
                  <a:srgbClr val="ffffff"/>
                </a:solidFill>
                <a:latin typeface="Roboto Light"/>
                <a:ea typeface="Roboto Light"/>
              </a:rPr>
              <a:t>Selected topic</a:t>
            </a:r>
            <a:br>
              <a:rPr sz="4400"/>
            </a:br>
            <a:br>
              <a:rPr sz="4400"/>
            </a:br>
            <a:r>
              <a:rPr b="0" lang="fr-FR" sz="3200" spc="-1" strike="noStrike">
                <a:solidFill>
                  <a:srgbClr val="ffffff"/>
                </a:solidFill>
                <a:latin typeface="Roboto Light"/>
                <a:ea typeface="Roboto Light"/>
              </a:rPr>
              <a:t>Optional subtitle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subTitle"/>
          </p:nvPr>
        </p:nvSpPr>
        <p:spPr>
          <a:xfrm>
            <a:off x="1786680" y="4931280"/>
            <a:ext cx="7063200" cy="1690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rm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600" spc="-1" strike="noStrike">
                <a:solidFill>
                  <a:srgbClr val="f6f5f4"/>
                </a:solidFill>
                <a:latin typeface="Roboto Light"/>
                <a:ea typeface="Roboto Light"/>
              </a:rPr>
              <a:t>UFBA, Salvador, April 2026</a:t>
            </a:r>
            <a:r>
              <a:rPr b="0" lang="fr-FR" sz="2000" spc="-1" strike="noStrike">
                <a:solidFill>
                  <a:srgbClr val="f6f5f4"/>
                </a:solidFill>
                <a:latin typeface="Roboto Light"/>
                <a:ea typeface="Roboto Light"/>
              </a:rPr>
              <a:t> </a:t>
            </a:r>
            <a:endParaRPr b="0" lang="en-US" sz="20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599"/>
              </a:spcBef>
              <a:buNone/>
              <a:tabLst>
                <a:tab algn="l" pos="0"/>
              </a:tabLst>
            </a:pPr>
            <a:r>
              <a:rPr b="0" lang="fr-FR" sz="1979" spc="-1" strike="noStrike">
                <a:solidFill>
                  <a:srgbClr val="f6f5f4"/>
                </a:solidFill>
                <a:latin typeface="Roboto Light"/>
                <a:ea typeface="Roboto Light"/>
              </a:rPr>
              <a:t>Names of the group members</a:t>
            </a:r>
            <a:endParaRPr b="0" lang="en-US" sz="1979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599"/>
              </a:spcBef>
              <a:buNone/>
              <a:tabLst>
                <a:tab algn="l" pos="0"/>
              </a:tabLst>
            </a:pPr>
            <a:r>
              <a:rPr b="0" lang="fr-FR" sz="1979" spc="-1" strike="noStrike">
                <a:solidFill>
                  <a:srgbClr val="f6f5f4"/>
                </a:solidFill>
                <a:latin typeface="Roboto Light"/>
                <a:ea typeface="Roboto Light"/>
              </a:rPr>
              <a:t>Institutional affiliations</a:t>
            </a:r>
            <a:endParaRPr b="0" lang="en-US" sz="1979" spc="-1" strike="noStrike">
              <a:latin typeface="Arial"/>
            </a:endParaRPr>
          </a:p>
        </p:txBody>
      </p:sp>
      <p:pic>
        <p:nvPicPr>
          <p:cNvPr id="169" name="Google Shape;108;p16" descr=""/>
          <p:cNvPicPr/>
          <p:nvPr/>
        </p:nvPicPr>
        <p:blipFill>
          <a:blip r:embed="rId1"/>
          <a:srcRect l="25972" t="38243" r="26709" b="44952"/>
          <a:stretch/>
        </p:blipFill>
        <p:spPr>
          <a:xfrm>
            <a:off x="591840" y="602640"/>
            <a:ext cx="4023000" cy="80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946440" y="758880"/>
            <a:ext cx="7063200" cy="404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85000"/>
              </a:lnSpc>
              <a:buNone/>
            </a:pPr>
            <a:r>
              <a:rPr b="1" lang="fr-FR" sz="4400" spc="-1" strike="noStrike">
                <a:solidFill>
                  <a:srgbClr val="000000"/>
                </a:solidFill>
                <a:latin typeface="Arial"/>
                <a:ea typeface="Arial"/>
              </a:rPr>
              <a:t>5. Key Findings 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/>
          </p:nvPr>
        </p:nvSpPr>
        <p:spPr>
          <a:xfrm>
            <a:off x="946440" y="4800600"/>
            <a:ext cx="7063200" cy="16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57200" indent="-22860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Examples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Main insights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Answers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Surprising result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</a:tabLst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946440" y="758880"/>
            <a:ext cx="7063200" cy="404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85000"/>
              </a:lnSpc>
              <a:buNone/>
            </a:pPr>
            <a:r>
              <a:rPr b="1" lang="fr-FR" sz="4400" spc="-1" strike="noStrike">
                <a:solidFill>
                  <a:srgbClr val="000000"/>
                </a:solidFill>
                <a:latin typeface="Arial"/>
                <a:ea typeface="Arial"/>
              </a:rPr>
              <a:t>6. Limits &amp; next steps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946440" y="4800600"/>
            <a:ext cx="7063200" cy="16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57200" indent="-22860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Examples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Observed limitations in the data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Possible extensions to further deepen the study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</a:tabLst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264600" y="228600"/>
            <a:ext cx="8182440" cy="102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264600" y="1401840"/>
            <a:ext cx="8182440" cy="525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946440" y="758880"/>
            <a:ext cx="7063200" cy="404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85000"/>
              </a:lnSpc>
              <a:buNone/>
            </a:pPr>
            <a:r>
              <a:rPr b="1" lang="fr-FR" sz="4400" spc="-1" strike="noStrike">
                <a:solidFill>
                  <a:srgbClr val="000000"/>
                </a:solidFill>
                <a:latin typeface="Arial"/>
                <a:ea typeface="Arial"/>
              </a:rPr>
              <a:t>Bravo !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/>
          </p:nvPr>
        </p:nvSpPr>
        <p:spPr>
          <a:xfrm>
            <a:off x="946440" y="4800600"/>
            <a:ext cx="7063200" cy="16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946440" y="758880"/>
            <a:ext cx="7968960" cy="404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85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Arial"/>
              </a:rPr>
              <a:t>1. Context &amp; objective </a:t>
            </a:r>
            <a:br>
              <a:rPr sz="4400"/>
            </a:br>
            <a:endParaRPr b="0" lang="en-US" sz="4400" spc="-1" strike="noStrike">
              <a:latin typeface="Arial"/>
            </a:endParaRPr>
          </a:p>
        </p:txBody>
      </p:sp>
      <p:sp>
        <p:nvSpPr>
          <p:cNvPr id="171" name="PlaceHolder 7"/>
          <p:cNvSpPr txBox="1"/>
          <p:nvPr/>
        </p:nvSpPr>
        <p:spPr>
          <a:xfrm>
            <a:off x="946440" y="4481280"/>
            <a:ext cx="7063200" cy="16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3000"/>
          </a:bodyPr>
          <a:p>
            <a:pPr marL="457200" indent="-22860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Examples :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 lvl="1" marL="1028880" indent="-343080">
              <a:lnSpc>
                <a:spcPct val="90000"/>
              </a:lnSpc>
              <a:spcBef>
                <a:spcPts val="3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pc="-1" strike="noStrike">
                <a:solidFill>
                  <a:srgbClr val="888888"/>
                </a:solidFill>
                <a:latin typeface="Arial"/>
                <a:ea typeface="Arial"/>
              </a:rPr>
              <a:t>Topic</a:t>
            </a:r>
            <a:endParaRPr b="0" lang="en-US" sz="1800" spc="-1" strike="noStrike">
              <a:latin typeface="Arial"/>
            </a:endParaRPr>
          </a:p>
          <a:p>
            <a:pPr lvl="1" marL="1028880" indent="-343080">
              <a:lnSpc>
                <a:spcPct val="90000"/>
              </a:lnSpc>
              <a:spcBef>
                <a:spcPts val="3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pc="-1" strike="noStrike">
                <a:solidFill>
                  <a:srgbClr val="888888"/>
                </a:solidFill>
                <a:latin typeface="Arial"/>
                <a:ea typeface="Arial"/>
              </a:rPr>
              <a:t>Why it matters</a:t>
            </a:r>
            <a:endParaRPr b="0" lang="en-US" sz="1800" spc="-1" strike="noStrike">
              <a:latin typeface="Arial"/>
            </a:endParaRPr>
          </a:p>
          <a:p>
            <a:pPr lvl="1" marL="1028880" indent="-343080">
              <a:lnSpc>
                <a:spcPct val="90000"/>
              </a:lnSpc>
              <a:spcBef>
                <a:spcPts val="3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pc="-1" strike="noStrike">
                <a:solidFill>
                  <a:srgbClr val="888888"/>
                </a:solidFill>
                <a:latin typeface="Arial"/>
                <a:ea typeface="Arial"/>
              </a:rPr>
              <a:t>Research question</a:t>
            </a:r>
            <a:endParaRPr b="0" lang="en-US" sz="1800" spc="-1" strike="noStrike">
              <a:latin typeface="Arial"/>
            </a:endParaRPr>
          </a:p>
          <a:p>
            <a:pPr lvl="1" marL="1028880" indent="-343080">
              <a:lnSpc>
                <a:spcPct val="90000"/>
              </a:lnSpc>
              <a:spcBef>
                <a:spcPts val="3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pc="-1" strike="noStrike">
                <a:solidFill>
                  <a:srgbClr val="888888"/>
                </a:solidFill>
                <a:latin typeface="Arial"/>
                <a:ea typeface="Arial"/>
              </a:rPr>
              <a:t>Sub-questions</a:t>
            </a:r>
            <a:endParaRPr b="0" lang="en-US" sz="1800" spc="-1" strike="noStrike">
              <a:latin typeface="Arial"/>
            </a:endParaRPr>
          </a:p>
          <a:p>
            <a:pPr lvl="1" marL="1028880" indent="-343080">
              <a:lnSpc>
                <a:spcPct val="90000"/>
              </a:lnSpc>
              <a:spcBef>
                <a:spcPts val="3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946440" y="758880"/>
            <a:ext cx="7063200" cy="404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/>
          </p:nvPr>
        </p:nvSpPr>
        <p:spPr>
          <a:xfrm>
            <a:off x="946440" y="4800600"/>
            <a:ext cx="7063200" cy="16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946440" y="758880"/>
            <a:ext cx="7063200" cy="404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85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  <a:ea typeface="Arial"/>
              </a:rPr>
              <a:t>2. Corpus / Data </a:t>
            </a:r>
            <a:br>
              <a:rPr sz="4400"/>
            </a:br>
            <a:endParaRPr b="0" lang="en-US" sz="4400" spc="-1" strike="noStrike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/>
          </p:nvPr>
        </p:nvSpPr>
        <p:spPr>
          <a:xfrm>
            <a:off x="946440" y="4800600"/>
            <a:ext cx="7063200" cy="16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457200" indent="-22860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Examples :</a:t>
            </a:r>
            <a:endParaRPr b="0" lang="en-US" sz="2000" spc="-1" strike="noStrike">
              <a:latin typeface="Arial"/>
            </a:endParaRPr>
          </a:p>
          <a:p>
            <a:pPr lvl="1" marL="1028880" indent="-343080">
              <a:lnSpc>
                <a:spcPct val="90000"/>
              </a:lnSpc>
              <a:spcBef>
                <a:spcPts val="3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pc="-1" strike="noStrike">
                <a:solidFill>
                  <a:srgbClr val="888888"/>
                </a:solidFill>
                <a:latin typeface="Arial"/>
                <a:ea typeface="Arial"/>
              </a:rPr>
              <a:t>Data source</a:t>
            </a:r>
            <a:endParaRPr b="0" lang="en-US" sz="1800" spc="-1" strike="noStrike">
              <a:latin typeface="Arial"/>
            </a:endParaRPr>
          </a:p>
          <a:p>
            <a:pPr lvl="1" marL="1028880" indent="-343080">
              <a:lnSpc>
                <a:spcPct val="90000"/>
              </a:lnSpc>
              <a:spcBef>
                <a:spcPts val="3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pc="-1" strike="noStrike">
                <a:solidFill>
                  <a:srgbClr val="888888"/>
                </a:solidFill>
                <a:latin typeface="Arial"/>
                <a:ea typeface="Arial"/>
              </a:rPr>
              <a:t>Size</a:t>
            </a:r>
            <a:endParaRPr b="0" lang="en-US" sz="1800" spc="-1" strike="noStrike">
              <a:latin typeface="Arial"/>
            </a:endParaRPr>
          </a:p>
          <a:p>
            <a:pPr lvl="1" marL="1028880" indent="-343080">
              <a:lnSpc>
                <a:spcPct val="90000"/>
              </a:lnSpc>
              <a:spcBef>
                <a:spcPts val="3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pc="-1" strike="noStrike">
                <a:solidFill>
                  <a:srgbClr val="888888"/>
                </a:solidFill>
                <a:latin typeface="Arial"/>
                <a:ea typeface="Arial"/>
              </a:rPr>
              <a:t>Preparation</a:t>
            </a:r>
            <a:endParaRPr b="0" lang="en-US" sz="1800" spc="-1" strike="noStrike">
              <a:latin typeface="Arial"/>
            </a:endParaRPr>
          </a:p>
          <a:p>
            <a:pPr lvl="1" marL="1028880" indent="-343080">
              <a:lnSpc>
                <a:spcPct val="90000"/>
              </a:lnSpc>
              <a:spcBef>
                <a:spcPts val="3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endParaRPr b="0" lang="en-US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</a:tabLst>
            </a:pP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264600" y="228600"/>
            <a:ext cx="8182440" cy="102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264600" y="1401840"/>
            <a:ext cx="8182440" cy="525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946440" y="758880"/>
            <a:ext cx="7063200" cy="404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85000"/>
              </a:lnSpc>
              <a:buNone/>
            </a:pPr>
            <a:r>
              <a:rPr b="1" lang="fr-FR" sz="4400" spc="-1" strike="noStrike">
                <a:solidFill>
                  <a:srgbClr val="000000"/>
                </a:solidFill>
                <a:latin typeface="Arial"/>
                <a:ea typeface="Arial"/>
              </a:rPr>
              <a:t>3. Methodology</a:t>
            </a:r>
            <a:br>
              <a:rPr sz="4400"/>
            </a:br>
            <a:endParaRPr b="0" lang="en-US" sz="4400" spc="-1" strike="noStrike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904680" y="4800600"/>
            <a:ext cx="7063200" cy="16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457200" indent="-22860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Examples :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Main steps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Key parameters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264600" y="228600"/>
            <a:ext cx="8182440" cy="102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264600" y="1401840"/>
            <a:ext cx="8182440" cy="525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946440" y="758880"/>
            <a:ext cx="7063200" cy="404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>
              <a:lnSpc>
                <a:spcPct val="85000"/>
              </a:lnSpc>
              <a:buNone/>
            </a:pPr>
            <a:r>
              <a:rPr b="1" lang="fr-FR" sz="4400" spc="-1" strike="noStrike">
                <a:solidFill>
                  <a:srgbClr val="000000"/>
                </a:solidFill>
                <a:latin typeface="Arial"/>
                <a:ea typeface="Arial"/>
              </a:rPr>
              <a:t>4. Analysis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914400" y="4252680"/>
            <a:ext cx="7063200" cy="16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57200" indent="-228600"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For each question: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Method used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Key result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Interpretation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</a:tabLst>
            </a:pPr>
            <a:r>
              <a:rPr b="0" lang="fr-FR" sz="2000" spc="-1" strike="noStrike">
                <a:solidFill>
                  <a:srgbClr val="3f3f3f"/>
                </a:solidFill>
                <a:latin typeface="Arial"/>
                <a:ea typeface="Arial"/>
              </a:rPr>
              <a:t>Focus on themes, actors, and evolution</a:t>
            </a:r>
            <a:endParaRPr b="0" lang="en-US" sz="2000" spc="-1" strike="noStrike">
              <a:latin typeface="Arial"/>
            </a:endParaRPr>
          </a:p>
          <a:p>
            <a:pPr marL="571680" indent="-343080">
              <a:lnSpc>
                <a:spcPct val="95000"/>
              </a:lnSpc>
              <a:spcBef>
                <a:spcPts val="1400"/>
              </a:spcBef>
              <a:buClr>
                <a:srgbClr val="6f6f74"/>
              </a:buClr>
              <a:buFont typeface="Arial"/>
              <a:buChar char="•"/>
              <a:tabLst>
                <a:tab algn="l" pos="0"/>
              </a:tabLst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buNone/>
              <a:tabLst>
                <a:tab algn="l" pos="0"/>
              </a:tabLst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Application>LibreOffice/7.3.7.2$Linux_X86_64 LibreOffice_project/30$Build-2</Application>
  <AppVersion>15.0000</AppVersion>
  <Words>86</Words>
  <Paragraphs>22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2026-04-27T15:37:35Z</dcterms:modified>
  <cp:revision>32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Affichage à l'écran (4:3)</vt:lpwstr>
  </property>
  <property fmtid="{D5CDD505-2E9C-101B-9397-08002B2CF9AE}" pid="4" name="Slides">
    <vt:i4>10</vt:i4>
  </property>
</Properties>
</file>